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17" r:id="rId2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6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3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32891e1-91b4-43f3-b042-67523c52a119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1838" y="433750"/>
            <a:ext cx="9070190" cy="2541775"/>
          </a:xfrm>
        </p:spPr>
        <p:txBody>
          <a:bodyPr>
            <a:normAutofit/>
          </a:bodyPr>
          <a:lstStyle/>
          <a:p>
            <a:r>
              <a:rPr lang="hr-HR" sz="6600" b="1" dirty="0" err="1" smtClean="0">
                <a:solidFill>
                  <a:srgbClr val="FF0000"/>
                </a:solidFill>
              </a:rPr>
              <a:t>UNIT</a:t>
            </a:r>
            <a:r>
              <a:rPr lang="hr-HR" sz="6600" b="1" dirty="0" smtClean="0">
                <a:solidFill>
                  <a:srgbClr val="FF0000"/>
                </a:solidFill>
              </a:rPr>
              <a:t> 2: Home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where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br>
              <a:rPr lang="hr-HR" sz="6600" b="1" dirty="0" smtClean="0">
                <a:solidFill>
                  <a:srgbClr val="FF0000"/>
                </a:solidFill>
              </a:rPr>
            </a:br>
            <a:r>
              <a:rPr lang="hr-HR" sz="6600" b="1" dirty="0">
                <a:solidFill>
                  <a:srgbClr val="FF0000"/>
                </a:solidFill>
              </a:rPr>
              <a:t> </a:t>
            </a:r>
            <a:r>
              <a:rPr lang="hr-HR" sz="6600" b="1" dirty="0" smtClean="0">
                <a:solidFill>
                  <a:srgbClr val="FF0000"/>
                </a:solidFill>
              </a:rPr>
              <a:t>           </a:t>
            </a:r>
            <a:r>
              <a:rPr lang="hr-HR" sz="6600" b="1" dirty="0" err="1" smtClean="0">
                <a:solidFill>
                  <a:srgbClr val="FF0000"/>
                </a:solidFill>
              </a:rPr>
              <a:t>heart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smtClean="0"/>
              <a:t>I live at </a:t>
            </a:r>
            <a:r>
              <a:rPr lang="hr-HR" sz="6600" dirty="0" err="1" smtClean="0"/>
              <a:t>school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72263" y="611862"/>
            <a:ext cx="4786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6443663" y="1643895"/>
            <a:ext cx="5486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Can</a:t>
            </a:r>
            <a:r>
              <a:rPr lang="hr-HR" sz="2600" dirty="0" smtClean="0"/>
              <a:t> </a:t>
            </a:r>
            <a:r>
              <a:rPr lang="hr-HR" sz="2600" dirty="0" err="1" smtClean="0"/>
              <a:t>they</a:t>
            </a:r>
            <a:r>
              <a:rPr lang="hr-HR" sz="2600" dirty="0" smtClean="0"/>
              <a:t> </a:t>
            </a:r>
            <a:r>
              <a:rPr lang="hr-HR" sz="2600" dirty="0" err="1" smtClean="0"/>
              <a:t>cook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their</a:t>
            </a:r>
            <a:r>
              <a:rPr lang="hr-HR" sz="2600" dirty="0" smtClean="0"/>
              <a:t> </a:t>
            </a:r>
            <a:r>
              <a:rPr lang="hr-HR" sz="2600" dirty="0" err="1" smtClean="0"/>
              <a:t>boarding</a:t>
            </a:r>
            <a:r>
              <a:rPr lang="hr-HR" sz="2600" dirty="0" smtClean="0"/>
              <a:t> </a:t>
            </a:r>
            <a:r>
              <a:rPr lang="hr-HR" sz="2600" dirty="0" err="1" smtClean="0"/>
              <a:t>house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Mogu li kuhati u domu?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436519" y="2733317"/>
            <a:ext cx="54935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they</a:t>
            </a:r>
            <a:r>
              <a:rPr lang="hr-HR" sz="2600" dirty="0" smtClean="0"/>
              <a:t> </a:t>
            </a:r>
            <a:r>
              <a:rPr lang="hr-HR" sz="2600" dirty="0" err="1" smtClean="0"/>
              <a:t>have</a:t>
            </a:r>
            <a:r>
              <a:rPr lang="hr-HR" sz="2600" dirty="0" smtClean="0"/>
              <a:t> to do </a:t>
            </a:r>
            <a:r>
              <a:rPr lang="hr-HR" sz="2600" dirty="0" err="1" smtClean="0"/>
              <a:t>after</a:t>
            </a:r>
            <a:r>
              <a:rPr lang="hr-HR" sz="2600" dirty="0" smtClean="0"/>
              <a:t> </a:t>
            </a:r>
            <a:r>
              <a:rPr lang="hr-HR" sz="2600" dirty="0" err="1" smtClean="0"/>
              <a:t>cooking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Što trebaju učiniti nakon kuhanja?</a:t>
            </a:r>
            <a:endParaRPr lang="hr-HR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436519" y="3928347"/>
            <a:ext cx="5257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Why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living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friends</a:t>
            </a:r>
            <a:r>
              <a:rPr lang="hr-HR" sz="2600" dirty="0" smtClean="0"/>
              <a:t> </a:t>
            </a:r>
            <a:r>
              <a:rPr lang="hr-HR" sz="2600" dirty="0" err="1" smtClean="0"/>
              <a:t>tricky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Zašto je život s prijateljima „nezgodan”?</a:t>
            </a:r>
            <a:endParaRPr lang="hr-HR" sz="26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3063"/>
            <a:ext cx="6270507" cy="3533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8664" y="1413063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9900"/>
                </a:solidFill>
              </a:rPr>
              <a:t>THE</a:t>
            </a:r>
            <a:r>
              <a:rPr lang="hr-HR" sz="2400" b="1" dirty="0" smtClean="0">
                <a:solidFill>
                  <a:srgbClr val="FF9900"/>
                </a:solidFill>
              </a:rPr>
              <a:t> </a:t>
            </a:r>
            <a:r>
              <a:rPr lang="hr-HR" sz="2400" b="1" dirty="0" err="1" smtClean="0">
                <a:solidFill>
                  <a:srgbClr val="FF9900"/>
                </a:solidFill>
              </a:rPr>
              <a:t>ROOMS</a:t>
            </a:r>
            <a:r>
              <a:rPr lang="hr-HR" sz="2400" b="1" dirty="0" smtClean="0">
                <a:solidFill>
                  <a:srgbClr val="FF9900"/>
                </a:solidFill>
              </a:rPr>
              <a:t> </a:t>
            </a:r>
            <a:r>
              <a:rPr lang="hr-HR" sz="2400" b="1" dirty="0" err="1" smtClean="0">
                <a:solidFill>
                  <a:srgbClr val="FF9900"/>
                </a:solidFill>
              </a:rPr>
              <a:t>WE</a:t>
            </a:r>
            <a:r>
              <a:rPr lang="hr-HR" sz="2400" b="1" dirty="0" smtClean="0">
                <a:solidFill>
                  <a:srgbClr val="FF9900"/>
                </a:solidFill>
              </a:rPr>
              <a:t> </a:t>
            </a:r>
            <a:r>
              <a:rPr lang="hr-HR" sz="2400" b="1" dirty="0" err="1" smtClean="0">
                <a:solidFill>
                  <a:srgbClr val="FF9900"/>
                </a:solidFill>
              </a:rPr>
              <a:t>SHARE</a:t>
            </a:r>
            <a:endParaRPr lang="hr-HR" sz="24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2583"/>
            <a:ext cx="12015788" cy="24152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63" y="414338"/>
            <a:ext cx="113442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numbers</a:t>
            </a:r>
            <a:r>
              <a:rPr lang="hr-HR" sz="2600" dirty="0" smtClean="0"/>
              <a:t> </a:t>
            </a:r>
            <a:r>
              <a:rPr lang="hr-HR" sz="2600" dirty="0" err="1" smtClean="0"/>
              <a:t>mean</a:t>
            </a:r>
            <a:r>
              <a:rPr lang="hr-HR" sz="2600" dirty="0" smtClean="0"/>
              <a:t>? </a:t>
            </a:r>
            <a:r>
              <a:rPr lang="hr-HR" sz="2600" dirty="0" err="1" smtClean="0"/>
              <a:t>Read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text</a:t>
            </a:r>
            <a:r>
              <a:rPr lang="hr-HR" sz="2600" dirty="0" smtClean="0"/>
              <a:t> </a:t>
            </a:r>
            <a:r>
              <a:rPr lang="hr-HR" sz="2600" dirty="0" err="1" smtClean="0"/>
              <a:t>again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fill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chart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Što znače ovi brojevi? Pročitaj tekst i nadopuni tablicu.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63" y="3243263"/>
            <a:ext cx="210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92D050"/>
                </a:solidFill>
              </a:rPr>
              <a:t>4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teachers</a:t>
            </a:r>
            <a:endParaRPr lang="hr-HR" sz="2400" b="1" i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2069" y="3000196"/>
            <a:ext cx="2100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92D050"/>
                </a:solidFill>
              </a:rPr>
              <a:t>10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bedrooms</a:t>
            </a:r>
            <a:r>
              <a:rPr lang="hr-HR" sz="2400" b="1" i="1" dirty="0" smtClean="0">
                <a:solidFill>
                  <a:srgbClr val="92D050"/>
                </a:solidFill>
              </a:rPr>
              <a:t> on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the</a:t>
            </a:r>
            <a:r>
              <a:rPr lang="hr-HR" sz="2400" b="1" i="1" dirty="0" smtClean="0">
                <a:solidFill>
                  <a:srgbClr val="92D050"/>
                </a:solidFill>
              </a:rPr>
              <a:t>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ground</a:t>
            </a:r>
            <a:r>
              <a:rPr lang="hr-HR" sz="2400" b="1" i="1" dirty="0" smtClean="0">
                <a:solidFill>
                  <a:srgbClr val="92D050"/>
                </a:solidFill>
              </a:rPr>
              <a:t>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floor</a:t>
            </a:r>
            <a:endParaRPr lang="hr-HR" sz="2400" b="1" i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18797" y="3243262"/>
            <a:ext cx="210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92D050"/>
                </a:solidFill>
              </a:rPr>
              <a:t>11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years</a:t>
            </a:r>
            <a:r>
              <a:rPr lang="hr-HR" sz="2400" b="1" i="1" dirty="0" smtClean="0">
                <a:solidFill>
                  <a:srgbClr val="92D050"/>
                </a:solidFill>
              </a:rPr>
              <a:t>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old</a:t>
            </a:r>
            <a:endParaRPr lang="hr-HR" sz="2400" b="1" i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44075" y="3243261"/>
            <a:ext cx="2100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smtClean="0">
                <a:solidFill>
                  <a:srgbClr val="92D050"/>
                </a:solidFill>
              </a:rPr>
              <a:t>8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bedrooms</a:t>
            </a:r>
            <a:r>
              <a:rPr lang="hr-HR" sz="2400" b="1" i="1" dirty="0" smtClean="0">
                <a:solidFill>
                  <a:srgbClr val="92D050"/>
                </a:solidFill>
              </a:rPr>
              <a:t> on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the</a:t>
            </a:r>
            <a:r>
              <a:rPr lang="hr-HR" sz="2400" b="1" i="1" dirty="0" smtClean="0">
                <a:solidFill>
                  <a:srgbClr val="92D050"/>
                </a:solidFill>
              </a:rPr>
              <a:t>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first</a:t>
            </a:r>
            <a:r>
              <a:rPr lang="hr-HR" sz="2400" b="1" i="1" dirty="0" smtClean="0">
                <a:solidFill>
                  <a:srgbClr val="92D050"/>
                </a:solidFill>
              </a:rPr>
              <a:t> </a:t>
            </a:r>
            <a:r>
              <a:rPr lang="hr-HR" sz="2400" b="1" i="1" dirty="0" err="1" smtClean="0">
                <a:solidFill>
                  <a:srgbClr val="92D050"/>
                </a:solidFill>
              </a:rPr>
              <a:t>floor</a:t>
            </a:r>
            <a:endParaRPr lang="hr-HR" sz="2400" b="1" i="1" dirty="0">
              <a:solidFill>
                <a:srgbClr val="92D05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4491297"/>
            <a:ext cx="10958388" cy="8050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0063" y="5296336"/>
            <a:ext cx="1102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Nacrtaj tlocrt internata „St </a:t>
            </a:r>
            <a:r>
              <a:rPr lang="hr-HR" sz="2400" i="1" dirty="0" err="1" smtClean="0"/>
              <a:t>Andrew</a:t>
            </a:r>
            <a:r>
              <a:rPr lang="hr-HR" sz="2400" i="1" dirty="0" smtClean="0"/>
              <a:t>” u svoju bilježnicu. Tlocrt nacrtaj prema informacijama iz teksta, a ono što se ne spominje možeš sam/a izmisliti.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08370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3513" cy="6881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6475" y="514350"/>
            <a:ext cx="5815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30.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374637" cy="25585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501" y="3793470"/>
            <a:ext cx="5051943" cy="31726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288" y="2556618"/>
            <a:ext cx="3987501" cy="43326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1488" y="498644"/>
            <a:ext cx="77461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photos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7488937" y="394485"/>
            <a:ext cx="4412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Which</a:t>
            </a:r>
            <a:r>
              <a:rPr lang="hr-HR" sz="2400" dirty="0" smtClean="0"/>
              <a:t> one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favourite</a:t>
            </a:r>
            <a:r>
              <a:rPr lang="hr-HR" sz="2400" dirty="0" smtClean="0"/>
              <a:t>? </a:t>
            </a:r>
            <a:r>
              <a:rPr lang="hr-HR" sz="2400" dirty="0"/>
              <a:t/>
            </a:r>
            <a:br>
              <a:rPr lang="hr-HR" sz="2400" dirty="0"/>
            </a:br>
            <a:r>
              <a:rPr lang="hr-HR" sz="2400" i="1" dirty="0" smtClean="0"/>
              <a:t>Koja ti je najdraža slika?</a:t>
            </a:r>
            <a:endParaRPr lang="hr-H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488937" y="1467824"/>
            <a:ext cx="4412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know</a:t>
            </a:r>
            <a:r>
              <a:rPr lang="hr-HR" sz="2400" dirty="0" smtClean="0"/>
              <a:t> </a:t>
            </a:r>
            <a:r>
              <a:rPr lang="hr-HR" sz="2400" dirty="0" err="1" smtClean="0"/>
              <a:t>about</a:t>
            </a:r>
            <a:r>
              <a:rPr lang="hr-HR" sz="2400" dirty="0" smtClean="0"/>
              <a:t> </a:t>
            </a:r>
            <a:r>
              <a:rPr lang="hr-HR" sz="2400" dirty="0" err="1" smtClean="0"/>
              <a:t>Hogwarts</a:t>
            </a:r>
            <a:r>
              <a:rPr lang="hr-HR" sz="2400" dirty="0" smtClean="0"/>
              <a:t>? </a:t>
            </a:r>
          </a:p>
          <a:p>
            <a:r>
              <a:rPr lang="hr-HR" sz="2400" i="1" dirty="0" smtClean="0"/>
              <a:t>Što znaš o </a:t>
            </a:r>
            <a:r>
              <a:rPr lang="hr-HR" sz="2400" i="1" dirty="0" err="1" smtClean="0"/>
              <a:t>Hogwartsu</a:t>
            </a:r>
            <a:r>
              <a:rPr lang="hr-HR" sz="2400" i="1" dirty="0" smtClean="0"/>
              <a:t>?</a:t>
            </a:r>
            <a:endParaRPr lang="hr-H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952012" y="2837576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Which</a:t>
            </a:r>
            <a:r>
              <a:rPr lang="hr-HR" sz="2400" dirty="0" smtClean="0"/>
              <a:t> ‘”</a:t>
            </a:r>
            <a:r>
              <a:rPr lang="hr-HR" sz="2400" dirty="0" err="1" smtClean="0"/>
              <a:t>houses</a:t>
            </a:r>
            <a:r>
              <a:rPr lang="hr-HR" sz="2400" dirty="0" smtClean="0"/>
              <a:t>” are </a:t>
            </a:r>
            <a:r>
              <a:rPr lang="hr-HR" sz="2400" dirty="0" err="1" smtClean="0"/>
              <a:t>there</a:t>
            </a:r>
            <a:r>
              <a:rPr lang="hr-HR" sz="2400" dirty="0" smtClean="0"/>
              <a:t>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Hogwarts</a:t>
            </a:r>
            <a:r>
              <a:rPr lang="hr-HR" sz="2400" dirty="0" smtClean="0"/>
              <a:t>? </a:t>
            </a:r>
            <a:r>
              <a:rPr lang="hr-HR" sz="2400" i="1" dirty="0" smtClean="0"/>
              <a:t>Koji „domovi” se nalaze u </a:t>
            </a:r>
            <a:r>
              <a:rPr lang="hr-HR" sz="2400" i="1" dirty="0" err="1" smtClean="0"/>
              <a:t>Hogwartsu</a:t>
            </a:r>
            <a:r>
              <a:rPr lang="hr-HR" sz="2400" i="1" dirty="0" smtClean="0"/>
              <a:t>?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2329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67358"/>
            <a:ext cx="12026577" cy="2338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213" y="242888"/>
            <a:ext cx="9658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Read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text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30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557213" y="858682"/>
            <a:ext cx="114693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err="1" smtClean="0"/>
              <a:t>Which</a:t>
            </a:r>
            <a:r>
              <a:rPr lang="hr-HR" sz="2600" dirty="0" smtClean="0"/>
              <a:t> </a:t>
            </a:r>
            <a:r>
              <a:rPr lang="hr-HR" sz="2600" dirty="0" err="1" smtClean="0"/>
              <a:t>two</a:t>
            </a:r>
            <a:r>
              <a:rPr lang="hr-HR" sz="2600" dirty="0" smtClean="0"/>
              <a:t> </a:t>
            </a:r>
            <a:r>
              <a:rPr lang="hr-HR" sz="2600" dirty="0" err="1" smtClean="0"/>
              <a:t>Eton</a:t>
            </a:r>
            <a:r>
              <a:rPr lang="hr-HR" sz="2600" dirty="0" smtClean="0"/>
              <a:t> </a:t>
            </a:r>
            <a:r>
              <a:rPr lang="hr-HR" sz="2600" dirty="0" err="1" smtClean="0"/>
              <a:t>students</a:t>
            </a:r>
            <a:r>
              <a:rPr lang="hr-HR" sz="2600" dirty="0" smtClean="0"/>
              <a:t> are </a:t>
            </a:r>
            <a:r>
              <a:rPr lang="hr-HR" sz="2600" dirty="0" err="1" smtClean="0"/>
              <a:t>very</a:t>
            </a:r>
            <a:r>
              <a:rPr lang="hr-HR" sz="2600" dirty="0" smtClean="0"/>
              <a:t> </a:t>
            </a:r>
            <a:r>
              <a:rPr lang="hr-HR" sz="2600" dirty="0" err="1" smtClean="0"/>
              <a:t>important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UK?</a:t>
            </a:r>
          </a:p>
          <a:p>
            <a:r>
              <a:rPr lang="hr-HR" sz="2600" i="1" dirty="0" smtClean="0"/>
              <a:t>      Koja </a:t>
            </a:r>
            <a:r>
              <a:rPr lang="hr-HR" sz="2600" i="1" dirty="0" smtClean="0"/>
              <a:t>dva učenika koja su pohađala </a:t>
            </a:r>
            <a:r>
              <a:rPr lang="hr-HR" sz="2600" i="1" dirty="0" err="1" smtClean="0"/>
              <a:t>Eton</a:t>
            </a:r>
            <a:r>
              <a:rPr lang="hr-HR" sz="2600" i="1" dirty="0" smtClean="0"/>
              <a:t> su jako bitna u Ujedinjenom </a:t>
            </a:r>
            <a:r>
              <a:rPr lang="hr-HR" sz="2600" i="1" dirty="0" smtClean="0"/>
              <a:t>   Kraljevstvu</a:t>
            </a:r>
            <a:r>
              <a:rPr lang="hr-HR" sz="2600" i="1" dirty="0" smtClean="0"/>
              <a:t>?</a:t>
            </a:r>
            <a:endParaRPr lang="hr-HR" sz="2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57213" y="2151344"/>
            <a:ext cx="101012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How </a:t>
            </a:r>
            <a:r>
              <a:rPr lang="hr-HR" sz="2600" dirty="0" err="1" smtClean="0"/>
              <a:t>many</a:t>
            </a:r>
            <a:r>
              <a:rPr lang="hr-HR" sz="2600" dirty="0" smtClean="0"/>
              <a:t> </a:t>
            </a:r>
            <a:r>
              <a:rPr lang="hr-HR" sz="2600" dirty="0" err="1" smtClean="0"/>
              <a:t>students</a:t>
            </a:r>
            <a:r>
              <a:rPr lang="hr-HR" sz="2600" dirty="0" smtClean="0"/>
              <a:t> </a:t>
            </a:r>
            <a:r>
              <a:rPr lang="hr-HR" sz="2600" dirty="0" err="1" smtClean="0"/>
              <a:t>attend</a:t>
            </a:r>
            <a:r>
              <a:rPr lang="hr-HR" sz="2600" dirty="0" smtClean="0"/>
              <a:t> </a:t>
            </a:r>
            <a:r>
              <a:rPr lang="hr-HR" sz="2600" dirty="0" err="1" smtClean="0"/>
              <a:t>boarding</a:t>
            </a:r>
            <a:r>
              <a:rPr lang="hr-HR" sz="2600" dirty="0" smtClean="0"/>
              <a:t> </a:t>
            </a:r>
            <a:r>
              <a:rPr lang="hr-HR" sz="2600" dirty="0" err="1" smtClean="0"/>
              <a:t>schools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China?</a:t>
            </a:r>
          </a:p>
          <a:p>
            <a:r>
              <a:rPr lang="hr-HR" sz="2600" i="1" dirty="0" smtClean="0"/>
              <a:t>      Koliko </a:t>
            </a:r>
            <a:r>
              <a:rPr lang="hr-HR" sz="2600" i="1" dirty="0" smtClean="0"/>
              <a:t>učenika pohađa internate u Kini?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23200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14450"/>
            <a:ext cx="105584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Choose</a:t>
            </a:r>
            <a:r>
              <a:rPr lang="hr-HR" sz="2600" dirty="0" smtClean="0"/>
              <a:t> one </a:t>
            </a:r>
            <a:r>
              <a:rPr lang="hr-HR" sz="2600" dirty="0" err="1" smtClean="0"/>
              <a:t>of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five</a:t>
            </a:r>
            <a:r>
              <a:rPr lang="hr-HR" sz="2600" dirty="0" smtClean="0"/>
              <a:t> </a:t>
            </a:r>
            <a:r>
              <a:rPr lang="hr-HR" sz="2600" dirty="0" err="1" smtClean="0"/>
              <a:t>schools</a:t>
            </a:r>
            <a:r>
              <a:rPr lang="hr-HR" sz="2600" dirty="0" smtClean="0"/>
              <a:t>. </a:t>
            </a:r>
            <a:r>
              <a:rPr lang="hr-HR" sz="2600" dirty="0" err="1" smtClean="0"/>
              <a:t>Find</a:t>
            </a:r>
            <a:r>
              <a:rPr lang="hr-HR" sz="2600" dirty="0"/>
              <a:t> </a:t>
            </a:r>
            <a:r>
              <a:rPr lang="hr-HR" sz="2600" dirty="0" err="1" smtClean="0"/>
              <a:t>answers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 online.</a:t>
            </a:r>
            <a:br>
              <a:rPr lang="hr-HR" sz="2600" dirty="0" smtClean="0"/>
            </a:br>
            <a:r>
              <a:rPr lang="hr-HR" sz="2600" i="1" dirty="0" smtClean="0"/>
              <a:t>Odaberi jednu od pet škola sa fotografija. Pronađi odgovore na sljedeća pitanja putem interneta.</a:t>
            </a:r>
            <a:endParaRPr lang="hr-HR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5" y="357188"/>
            <a:ext cx="7043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u="sng" dirty="0" err="1" smtClean="0"/>
              <a:t>FIND</a:t>
            </a:r>
            <a:r>
              <a:rPr lang="hr-HR" sz="2800" b="1" u="sng" dirty="0" smtClean="0"/>
              <a:t> ONLINE</a:t>
            </a:r>
            <a:endParaRPr lang="hr-HR" sz="28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1900238" y="3441263"/>
            <a:ext cx="7443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How </a:t>
            </a:r>
            <a:r>
              <a:rPr lang="hr-HR" sz="2600" dirty="0" err="1" smtClean="0"/>
              <a:t>old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1900238" y="3933764"/>
            <a:ext cx="7443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How </a:t>
            </a:r>
            <a:r>
              <a:rPr lang="hr-HR" sz="2600" dirty="0" err="1" smtClean="0"/>
              <a:t>old</a:t>
            </a:r>
            <a:r>
              <a:rPr lang="hr-HR" sz="2600" dirty="0" smtClean="0"/>
              <a:t> are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students</a:t>
            </a:r>
            <a:r>
              <a:rPr lang="hr-HR" sz="2600" dirty="0" smtClean="0"/>
              <a:t>?</a:t>
            </a:r>
            <a:endParaRPr lang="hr-HR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1900238" y="4426207"/>
            <a:ext cx="7443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Are </a:t>
            </a:r>
            <a:r>
              <a:rPr lang="hr-HR" sz="2600" dirty="0" err="1" smtClean="0"/>
              <a:t>there</a:t>
            </a:r>
            <a:r>
              <a:rPr lang="hr-HR" sz="2600" dirty="0" smtClean="0"/>
              <a:t> </a:t>
            </a:r>
            <a:r>
              <a:rPr lang="hr-HR" sz="2600" dirty="0" err="1" smtClean="0"/>
              <a:t>boys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girls</a:t>
            </a:r>
            <a:r>
              <a:rPr lang="hr-HR" sz="2600" dirty="0" smtClean="0"/>
              <a:t>?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1900238" y="4918650"/>
            <a:ext cx="7443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can</a:t>
            </a:r>
            <a:r>
              <a:rPr lang="hr-HR" sz="2600" dirty="0" smtClean="0"/>
              <a:t> </a:t>
            </a:r>
            <a:r>
              <a:rPr lang="hr-HR" sz="2600" dirty="0" err="1" smtClean="0"/>
              <a:t>students</a:t>
            </a:r>
            <a:r>
              <a:rPr lang="hr-HR" sz="2600" dirty="0" smtClean="0"/>
              <a:t> do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their</a:t>
            </a:r>
            <a:r>
              <a:rPr lang="hr-HR" sz="2600" dirty="0" smtClean="0"/>
              <a:t> free time?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320783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2913" y="342900"/>
            <a:ext cx="7558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 </a:t>
            </a:r>
            <a:r>
              <a:rPr lang="hr-HR" sz="2600" dirty="0" err="1" smtClean="0"/>
              <a:t>from</a:t>
            </a:r>
            <a:r>
              <a:rPr lang="hr-HR" sz="2600" dirty="0" smtClean="0"/>
              <a:t> </a:t>
            </a:r>
            <a:r>
              <a:rPr lang="hr-HR" sz="2600" dirty="0" err="1" smtClean="0"/>
              <a:t>task</a:t>
            </a:r>
            <a:r>
              <a:rPr lang="hr-HR" sz="2600" dirty="0" smtClean="0"/>
              <a:t> 3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discuss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4" y="1500187"/>
            <a:ext cx="6439927" cy="36718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72325" y="1643063"/>
            <a:ext cx="45148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Bi li volio/voljela pohađati internat? Zašto? Zašto ne?</a:t>
            </a:r>
            <a:endParaRPr lang="hr-HR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7243762" y="2889855"/>
            <a:ext cx="45148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Koje su prednosti života s vlastitom obitelji?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7243762" y="4036635"/>
            <a:ext cx="45148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Koje su prednosti života s prijateljima?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229474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148909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43625" y="600075"/>
            <a:ext cx="54149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23.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67" y="3000376"/>
            <a:ext cx="10911285" cy="34575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5825" y="1571625"/>
            <a:ext cx="100584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Ponovno pročitaj tekst o Harryju. Što ti se sviđa u vezi </a:t>
            </a:r>
            <a:r>
              <a:rPr lang="hr-HR" sz="2600" dirty="0" err="1" smtClean="0"/>
              <a:t>Harryjevog</a:t>
            </a:r>
            <a:r>
              <a:rPr lang="hr-HR" sz="2600" dirty="0" smtClean="0"/>
              <a:t> života u internatu „St </a:t>
            </a:r>
            <a:r>
              <a:rPr lang="hr-HR" sz="2600" dirty="0" err="1" smtClean="0"/>
              <a:t>Andrew</a:t>
            </a:r>
            <a:r>
              <a:rPr lang="hr-HR" sz="2600" dirty="0" smtClean="0"/>
              <a:t>”? Što ti se ne sviđa? Nadopuni tablicu svojim idejama.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252922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11113"/>
            <a:ext cx="11840008" cy="2360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213" y="842963"/>
            <a:ext cx="10086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Bi li volio/voljela živjeti u internatu „St </a:t>
            </a:r>
            <a:r>
              <a:rPr lang="hr-HR" sz="2600" dirty="0" err="1" smtClean="0"/>
              <a:t>Andrew</a:t>
            </a:r>
            <a:r>
              <a:rPr lang="hr-HR" sz="2600" dirty="0" smtClean="0"/>
              <a:t>”? Obrazloži svoj odgovor.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419263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78" y="1357312"/>
            <a:ext cx="11547210" cy="3871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1513" y="257175"/>
            <a:ext cx="9429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Poveži riječi s njihovim definicijama.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5286375" y="1885951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9900"/>
                </a:solidFill>
              </a:rPr>
              <a:t>7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75" y="4626888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9900"/>
                </a:solidFill>
              </a:rPr>
              <a:t>5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75" y="2794754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9900"/>
                </a:solidFill>
              </a:rPr>
              <a:t>3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74" y="2347616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9900"/>
                </a:solidFill>
              </a:rPr>
              <a:t>4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29236" y="3710821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9900"/>
                </a:solidFill>
              </a:rPr>
              <a:t>6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0659" y="4182847"/>
            <a:ext cx="4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9900"/>
                </a:solidFill>
              </a:rPr>
              <a:t>2</a:t>
            </a:r>
            <a:endParaRPr lang="hr-HR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87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7325"/>
            <a:ext cx="12141472" cy="490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0172" y="343375"/>
            <a:ext cx="104013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Nadopuni tekst riječima iz 3. zadatka.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7572375" y="2700338"/>
            <a:ext cx="190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9900"/>
                </a:solidFill>
              </a:rPr>
              <a:t>janitor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1326" y="3776811"/>
            <a:ext cx="190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FF9900"/>
                </a:solidFill>
              </a:rPr>
              <a:t>g</a:t>
            </a:r>
            <a:r>
              <a:rPr lang="hr-HR" sz="2400" b="1" dirty="0" err="1" smtClean="0">
                <a:solidFill>
                  <a:srgbClr val="FF9900"/>
                </a:solidFill>
              </a:rPr>
              <a:t>round</a:t>
            </a:r>
            <a:r>
              <a:rPr lang="hr-HR" sz="2400" b="1" dirty="0" smtClean="0">
                <a:solidFill>
                  <a:srgbClr val="FF9900"/>
                </a:solidFill>
              </a:rPr>
              <a:t> </a:t>
            </a:r>
            <a:r>
              <a:rPr lang="hr-HR" sz="2400" b="1" dirty="0" err="1" smtClean="0">
                <a:solidFill>
                  <a:srgbClr val="FF9900"/>
                </a:solidFill>
              </a:rPr>
              <a:t>floor</a:t>
            </a:r>
            <a:endParaRPr lang="hr-HR" sz="2400" b="1" dirty="0">
              <a:solidFill>
                <a:srgbClr val="FF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7013" y="4174181"/>
            <a:ext cx="190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FF9900"/>
                </a:solidFill>
              </a:rPr>
              <a:t>b</a:t>
            </a:r>
            <a:r>
              <a:rPr lang="hr-HR" sz="2400" b="1" dirty="0" err="1" smtClean="0">
                <a:solidFill>
                  <a:srgbClr val="FF9900"/>
                </a:solidFill>
              </a:rPr>
              <a:t>unk</a:t>
            </a:r>
            <a:r>
              <a:rPr lang="hr-HR" sz="2400" b="1" dirty="0" smtClean="0">
                <a:solidFill>
                  <a:srgbClr val="FF9900"/>
                </a:solidFill>
              </a:rPr>
              <a:t> bed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86450" y="4529138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FF9900"/>
                </a:solidFill>
              </a:rPr>
              <a:t>c</a:t>
            </a:r>
            <a:r>
              <a:rPr lang="hr-HR" sz="2400" b="1" dirty="0" err="1" smtClean="0">
                <a:solidFill>
                  <a:srgbClr val="FF9900"/>
                </a:solidFill>
              </a:rPr>
              <a:t>ommon</a:t>
            </a:r>
            <a:r>
              <a:rPr lang="hr-HR" sz="2400" b="1" dirty="0" smtClean="0">
                <a:solidFill>
                  <a:srgbClr val="FF9900"/>
                </a:solidFill>
              </a:rPr>
              <a:t> room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2700" y="5266059"/>
            <a:ext cx="190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9900"/>
                </a:solidFill>
              </a:rPr>
              <a:t>yard</a:t>
            </a:r>
            <a:endParaRPr lang="hr-HR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85888" y="1028700"/>
            <a:ext cx="106727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6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588" y="1521143"/>
            <a:ext cx="4914901" cy="3515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5775" y="500063"/>
            <a:ext cx="59007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Would</a:t>
            </a:r>
            <a:r>
              <a:rPr lang="hr-HR" sz="2600" dirty="0" smtClean="0"/>
              <a:t>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 to live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 </a:t>
            </a:r>
            <a:r>
              <a:rPr lang="hr-HR" sz="2600" dirty="0" err="1" smtClean="0"/>
              <a:t>Why</a:t>
            </a:r>
            <a:r>
              <a:rPr lang="hr-HR" sz="2600" dirty="0" smtClean="0"/>
              <a:t>? </a:t>
            </a:r>
            <a:r>
              <a:rPr lang="hr-HR" sz="2600" dirty="0" err="1" smtClean="0"/>
              <a:t>Why</a:t>
            </a:r>
            <a:r>
              <a:rPr lang="hr-HR" sz="2600" dirty="0" smtClean="0"/>
              <a:t> </a:t>
            </a:r>
            <a:r>
              <a:rPr lang="hr-HR" sz="2600" dirty="0" err="1" smtClean="0"/>
              <a:t>not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Bi li volio/voljela živjeti u školi? Zašto? Zašto ne?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775" y="2461337"/>
            <a:ext cx="5900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know</a:t>
            </a:r>
            <a:r>
              <a:rPr lang="hr-HR" sz="2600" dirty="0" smtClean="0"/>
              <a:t> </a:t>
            </a:r>
            <a:r>
              <a:rPr lang="hr-HR" sz="2600" dirty="0" err="1" smtClean="0"/>
              <a:t>anyone</a:t>
            </a:r>
            <a:r>
              <a:rPr lang="hr-HR" sz="2600" dirty="0" smtClean="0"/>
              <a:t> </a:t>
            </a:r>
            <a:r>
              <a:rPr lang="hr-HR" sz="2600" dirty="0" err="1" smtClean="0"/>
              <a:t>who</a:t>
            </a:r>
            <a:r>
              <a:rPr lang="hr-HR" sz="2600" dirty="0" smtClean="0"/>
              <a:t> </a:t>
            </a:r>
            <a:r>
              <a:rPr lang="hr-HR" sz="2600" dirty="0" err="1" smtClean="0"/>
              <a:t>lives</a:t>
            </a:r>
            <a:r>
              <a:rPr lang="hr-HR" sz="2600" dirty="0" smtClean="0"/>
              <a:t>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Znaš li ikoga tko živi u školi?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775" y="3742450"/>
            <a:ext cx="5900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living</a:t>
            </a:r>
            <a:r>
              <a:rPr lang="hr-HR" sz="2600" dirty="0" smtClean="0"/>
              <a:t>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fun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Misliš li da je zabavno živjeti u školi?</a:t>
            </a:r>
            <a:endParaRPr lang="hr-HR" sz="2600" i="1" dirty="0" smtClean="0"/>
          </a:p>
        </p:txBody>
      </p:sp>
    </p:spTree>
    <p:extLst>
      <p:ext uri="{BB962C8B-B14F-4D97-AF65-F5344CB8AC3E}">
        <p14:creationId xmlns:p14="http://schemas.microsoft.com/office/powerpoint/2010/main" val="225226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2874" y="2088821"/>
            <a:ext cx="97489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232891e1-91b4-43f3-b042-67523c52a119</a:t>
            </a:r>
            <a:r>
              <a:rPr lang="hr-HR" sz="2400" dirty="0" smtClean="0">
                <a:hlinkClick r:id="rId4"/>
              </a:rPr>
              <a:t>/</a:t>
            </a:r>
            <a:endParaRPr lang="hr-HR" sz="2400" dirty="0" smtClean="0"/>
          </a:p>
          <a:p>
            <a:endParaRPr lang="hr-HR" sz="2400" b="1" dirty="0"/>
          </a:p>
          <a:p>
            <a:pPr algn="ctr"/>
            <a:r>
              <a:rPr lang="hr-HR" sz="2400" b="1" dirty="0" err="1" smtClean="0"/>
              <a:t>An</a:t>
            </a:r>
            <a:r>
              <a:rPr lang="hr-HR" sz="2400" b="1" dirty="0" smtClean="0"/>
              <a:t> </a:t>
            </a:r>
            <a:r>
              <a:rPr lang="hr-HR" sz="2400" b="1" dirty="0" err="1"/>
              <a:t>U</a:t>
            </a:r>
            <a:r>
              <a:rPr lang="hr-HR" sz="2400" b="1" dirty="0" err="1" smtClean="0"/>
              <a:t>pside</a:t>
            </a:r>
            <a:r>
              <a:rPr lang="hr-HR" sz="2400" b="1" dirty="0" smtClean="0"/>
              <a:t> </a:t>
            </a:r>
            <a:r>
              <a:rPr lang="hr-HR" sz="2400" b="1" dirty="0" err="1"/>
              <a:t>D</a:t>
            </a:r>
            <a:r>
              <a:rPr lang="hr-HR" sz="2400" b="1" dirty="0" err="1" smtClean="0"/>
              <a:t>own</a:t>
            </a:r>
            <a:r>
              <a:rPr lang="hr-HR" sz="2400" b="1" dirty="0" smtClean="0"/>
              <a:t> </a:t>
            </a:r>
            <a:r>
              <a:rPr lang="hr-HR" sz="2400" b="1" dirty="0" err="1"/>
              <a:t>H</a:t>
            </a:r>
            <a:r>
              <a:rPr lang="hr-HR" sz="2400" b="1" dirty="0" err="1" smtClean="0"/>
              <a:t>ouse</a:t>
            </a:r>
            <a:endParaRPr lang="hr-HR" sz="2400" b="1" dirty="0" smtClean="0"/>
          </a:p>
          <a:p>
            <a:pPr algn="ctr"/>
            <a:endParaRPr lang="hr-HR" sz="2400" b="1" dirty="0" smtClean="0"/>
          </a:p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. </a:t>
            </a:r>
            <a:r>
              <a:rPr lang="hr-HR" sz="2400" dirty="0" err="1" smtClean="0"/>
              <a:t>Imagine</a:t>
            </a:r>
            <a:r>
              <a:rPr lang="hr-HR" sz="2400" dirty="0" smtClean="0"/>
              <a:t> a </a:t>
            </a:r>
            <a:r>
              <a:rPr lang="hr-HR" sz="2400" dirty="0" err="1" smtClean="0"/>
              <a:t>strange</a:t>
            </a:r>
            <a:r>
              <a:rPr lang="hr-HR" sz="2400" dirty="0" smtClean="0"/>
              <a:t> </a:t>
            </a:r>
            <a:r>
              <a:rPr lang="hr-HR" sz="2400" dirty="0" err="1" smtClean="0"/>
              <a:t>house</a:t>
            </a:r>
            <a:r>
              <a:rPr lang="hr-HR" sz="2400" dirty="0" smtClean="0"/>
              <a:t> on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own</a:t>
            </a:r>
            <a:r>
              <a:rPr lang="hr-HR" sz="2400" dirty="0" smtClean="0"/>
              <a:t>. </a:t>
            </a:r>
            <a:r>
              <a:rPr lang="hr-HR" sz="2400" dirty="0" err="1" smtClean="0"/>
              <a:t>Draw</a:t>
            </a:r>
            <a:r>
              <a:rPr lang="hr-HR" sz="2400" dirty="0" smtClean="0"/>
              <a:t> a </a:t>
            </a:r>
            <a:r>
              <a:rPr lang="hr-HR" sz="2400" dirty="0" err="1" smtClean="0"/>
              <a:t>sketch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explain</a:t>
            </a:r>
            <a:r>
              <a:rPr lang="hr-HR" sz="2400" dirty="0" smtClean="0"/>
              <a:t> </a:t>
            </a:r>
            <a:r>
              <a:rPr lang="hr-HR" sz="2400" dirty="0" err="1" smtClean="0"/>
              <a:t>by</a:t>
            </a:r>
            <a:r>
              <a:rPr lang="hr-HR" sz="2400" dirty="0" smtClean="0"/>
              <a:t> </a:t>
            </a:r>
            <a:r>
              <a:rPr lang="hr-HR" sz="2400" dirty="0" err="1" smtClean="0"/>
              <a:t>answering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questions</a:t>
            </a:r>
            <a:r>
              <a:rPr lang="hr-HR" sz="2400" dirty="0" smtClean="0"/>
              <a:t> </a:t>
            </a:r>
            <a:r>
              <a:rPr lang="hr-HR" sz="2400" dirty="0" err="1" smtClean="0"/>
              <a:t>below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.</a:t>
            </a:r>
            <a:br>
              <a:rPr lang="hr-HR" sz="2400" dirty="0" smtClean="0"/>
            </a:br>
            <a:r>
              <a:rPr lang="hr-HR" sz="2400" i="1" dirty="0" smtClean="0"/>
              <a:t>Pročitaj tekst. Osmisli vlastitu neobičnu kuću. Nacrtaj skicu i opiši je koristeći smjernice (pitanja) ispod teksta.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3028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0138"/>
            <a:ext cx="11967321" cy="57578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0"/>
            <a:ext cx="112442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photos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 </a:t>
            </a:r>
            <a:r>
              <a:rPr lang="hr-HR" sz="2600" i="1" dirty="0" smtClean="0"/>
              <a:t>Pogledaj slike i odgovori na pitanja.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59007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Would</a:t>
            </a:r>
            <a:r>
              <a:rPr lang="hr-HR" sz="2400" dirty="0" smtClean="0"/>
              <a:t>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 to live at </a:t>
            </a:r>
            <a:r>
              <a:rPr lang="hr-HR" sz="2400" dirty="0" err="1" smtClean="0"/>
              <a:t>school</a:t>
            </a:r>
            <a:r>
              <a:rPr lang="hr-HR" sz="2400" dirty="0" smtClean="0"/>
              <a:t>? </a:t>
            </a:r>
            <a:r>
              <a:rPr lang="hr-HR" sz="2400" dirty="0" err="1" smtClean="0"/>
              <a:t>Why</a:t>
            </a:r>
            <a:r>
              <a:rPr lang="hr-HR" sz="2400" dirty="0" smtClean="0"/>
              <a:t>? </a:t>
            </a:r>
            <a:r>
              <a:rPr lang="hr-HR" sz="2400" dirty="0" err="1" smtClean="0"/>
              <a:t>Why</a:t>
            </a:r>
            <a:r>
              <a:rPr lang="hr-HR" sz="2400" dirty="0" smtClean="0"/>
              <a:t> </a:t>
            </a:r>
            <a:r>
              <a:rPr lang="hr-HR" sz="2400" dirty="0" err="1" smtClean="0"/>
              <a:t>not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Bi li volio/voljela živjeti u školi? Zašto? Zašto ne?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592581"/>
            <a:ext cx="5900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know</a:t>
            </a:r>
            <a:r>
              <a:rPr lang="hr-HR" sz="2400" dirty="0" smtClean="0"/>
              <a:t> </a:t>
            </a:r>
            <a:r>
              <a:rPr lang="hr-HR" sz="2400" dirty="0" err="1" smtClean="0"/>
              <a:t>anyone</a:t>
            </a:r>
            <a:r>
              <a:rPr lang="hr-HR" sz="2400" dirty="0" smtClean="0"/>
              <a:t> </a:t>
            </a:r>
            <a:r>
              <a:rPr lang="hr-HR" sz="2400" dirty="0" err="1" smtClean="0"/>
              <a:t>who</a:t>
            </a:r>
            <a:r>
              <a:rPr lang="hr-HR" sz="2400" dirty="0" smtClean="0"/>
              <a:t> </a:t>
            </a:r>
            <a:r>
              <a:rPr lang="hr-HR" sz="2400" dirty="0" err="1" smtClean="0"/>
              <a:t>lives</a:t>
            </a:r>
            <a:r>
              <a:rPr lang="hr-HR" sz="2400" dirty="0" smtClean="0"/>
              <a:t> at </a:t>
            </a:r>
            <a:r>
              <a:rPr lang="hr-HR" sz="2400" dirty="0" err="1" smtClean="0"/>
              <a:t>school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Znaš li ikoga tko živi u školi?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615774"/>
            <a:ext cx="5900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 smtClean="0"/>
              <a:t> </a:t>
            </a:r>
            <a:r>
              <a:rPr lang="hr-HR" sz="2400" dirty="0" err="1" smtClean="0"/>
              <a:t>living</a:t>
            </a:r>
            <a:r>
              <a:rPr lang="hr-HR" sz="2400" dirty="0" smtClean="0"/>
              <a:t> at </a:t>
            </a:r>
            <a:r>
              <a:rPr lang="hr-HR" sz="2400" dirty="0" err="1" smtClean="0"/>
              <a:t>school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fun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Misliš li da je zabavno živjeti u školi?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3239" y="4700528"/>
            <a:ext cx="5900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boy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photo</a:t>
            </a:r>
            <a:r>
              <a:rPr lang="hr-HR" sz="2400" dirty="0" smtClean="0"/>
              <a:t> </a:t>
            </a:r>
            <a:r>
              <a:rPr lang="hr-HR" sz="2400" dirty="0" err="1" smtClean="0"/>
              <a:t>look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Kako izgleda dječak na fotografiji?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7538" y="5595789"/>
            <a:ext cx="5900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 smtClean="0"/>
              <a:t> </a:t>
            </a:r>
            <a:r>
              <a:rPr lang="hr-HR" sz="2400" dirty="0" err="1" smtClean="0"/>
              <a:t>he’s</a:t>
            </a:r>
            <a:r>
              <a:rPr lang="hr-HR" sz="2400" dirty="0" smtClean="0"/>
              <a:t> </a:t>
            </a:r>
            <a:r>
              <a:rPr lang="hr-HR" sz="2400" dirty="0" err="1" smtClean="0"/>
              <a:t>happy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Misliš li da je sretan?</a:t>
            </a:r>
          </a:p>
        </p:txBody>
      </p:sp>
    </p:spTree>
    <p:extLst>
      <p:ext uri="{BB962C8B-B14F-4D97-AF65-F5344CB8AC3E}">
        <p14:creationId xmlns:p14="http://schemas.microsoft.com/office/powerpoint/2010/main" val="41893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3163" y="128588"/>
            <a:ext cx="101441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know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meaning</a:t>
            </a:r>
            <a:r>
              <a:rPr lang="hr-HR" sz="2600" dirty="0" smtClean="0"/>
              <a:t> </a:t>
            </a:r>
            <a:r>
              <a:rPr lang="hr-HR" sz="2600" dirty="0" err="1" smtClean="0"/>
              <a:t>of</a:t>
            </a:r>
            <a:r>
              <a:rPr lang="hr-HR" sz="2600" dirty="0" smtClean="0"/>
              <a:t>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? </a:t>
            </a:r>
          </a:p>
          <a:p>
            <a:r>
              <a:rPr lang="hr-HR" sz="2600" i="1" dirty="0" smtClean="0"/>
              <a:t>Znaš li značenje ovih riječi?</a:t>
            </a:r>
            <a:endParaRPr lang="hr-HR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642939" y="1204475"/>
            <a:ext cx="106298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dirty="0" err="1" smtClean="0"/>
              <a:t>boarding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–</a:t>
            </a:r>
          </a:p>
          <a:p>
            <a:pPr>
              <a:lnSpc>
                <a:spcPct val="150000"/>
              </a:lnSpc>
            </a:pPr>
            <a:endParaRPr lang="hr-HR" sz="2600" dirty="0" smtClean="0"/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bunk</a:t>
            </a:r>
            <a:r>
              <a:rPr lang="hr-HR" sz="2600" dirty="0" smtClean="0"/>
              <a:t> bed – 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all-boys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–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ground</a:t>
            </a:r>
            <a:r>
              <a:rPr lang="hr-HR" sz="2600" dirty="0" smtClean="0"/>
              <a:t> </a:t>
            </a:r>
            <a:r>
              <a:rPr lang="hr-HR" sz="2600" dirty="0" err="1" smtClean="0"/>
              <a:t>floor</a:t>
            </a:r>
            <a:r>
              <a:rPr lang="hr-HR" sz="26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nurse</a:t>
            </a:r>
            <a:r>
              <a:rPr lang="hr-HR" sz="2600" dirty="0" smtClean="0"/>
              <a:t> – </a:t>
            </a:r>
            <a:endParaRPr lang="hr-HR" sz="2600" dirty="0" smtClean="0"/>
          </a:p>
          <a:p>
            <a:pPr>
              <a:lnSpc>
                <a:spcPct val="150000"/>
              </a:lnSpc>
            </a:pPr>
            <a:r>
              <a:rPr lang="hr-HR" sz="2600" dirty="0" smtClean="0"/>
              <a:t>a </a:t>
            </a:r>
            <a:r>
              <a:rPr lang="hr-HR" sz="2600" dirty="0" err="1" smtClean="0"/>
              <a:t>roommate</a:t>
            </a:r>
            <a:r>
              <a:rPr lang="hr-HR" sz="2600" dirty="0" smtClean="0"/>
              <a:t> –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common</a:t>
            </a:r>
            <a:r>
              <a:rPr lang="hr-HR" sz="2600" dirty="0" smtClean="0"/>
              <a:t> </a:t>
            </a:r>
            <a:r>
              <a:rPr lang="hr-HR" sz="2600" dirty="0" smtClean="0"/>
              <a:t>room – </a:t>
            </a:r>
          </a:p>
        </p:txBody>
      </p:sp>
      <p:sp>
        <p:nvSpPr>
          <p:cNvPr id="6" name="Rectangle 5"/>
          <p:cNvSpPr/>
          <p:nvPr/>
        </p:nvSpPr>
        <p:spPr>
          <a:xfrm>
            <a:off x="642938" y="1204475"/>
            <a:ext cx="11258549" cy="5067738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TextBox 6"/>
          <p:cNvSpPr txBox="1"/>
          <p:nvPr/>
        </p:nvSpPr>
        <p:spPr>
          <a:xfrm>
            <a:off x="3200400" y="1323100"/>
            <a:ext cx="80724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/>
              <a:t>a </a:t>
            </a:r>
            <a:r>
              <a:rPr lang="hr-HR" sz="2600" dirty="0" err="1"/>
              <a:t>school</a:t>
            </a:r>
            <a:r>
              <a:rPr lang="hr-HR" sz="2600" dirty="0"/>
              <a:t> </a:t>
            </a:r>
            <a:r>
              <a:rPr lang="hr-HR" sz="2600" dirty="0" err="1"/>
              <a:t>where</a:t>
            </a:r>
            <a:r>
              <a:rPr lang="hr-HR" sz="2600" dirty="0"/>
              <a:t> </a:t>
            </a:r>
            <a:r>
              <a:rPr lang="hr-HR" sz="2600" dirty="0" err="1"/>
              <a:t>students</a:t>
            </a:r>
            <a:r>
              <a:rPr lang="hr-HR" sz="2600" dirty="0"/>
              <a:t> </a:t>
            </a:r>
            <a:r>
              <a:rPr lang="hr-HR" sz="2600" dirty="0" err="1"/>
              <a:t>have</a:t>
            </a:r>
            <a:r>
              <a:rPr lang="hr-HR" sz="2600" dirty="0"/>
              <a:t> </a:t>
            </a:r>
            <a:r>
              <a:rPr lang="hr-HR" sz="2600" dirty="0" err="1"/>
              <a:t>lessons</a:t>
            </a:r>
            <a:r>
              <a:rPr lang="hr-HR" sz="2600" dirty="0"/>
              <a:t>, but </a:t>
            </a:r>
            <a:r>
              <a:rPr lang="hr-HR" sz="2600" dirty="0" err="1"/>
              <a:t>where</a:t>
            </a:r>
            <a:r>
              <a:rPr lang="hr-HR" sz="2600" dirty="0"/>
              <a:t> </a:t>
            </a:r>
            <a:r>
              <a:rPr lang="hr-HR" sz="2600" dirty="0" err="1"/>
              <a:t>they</a:t>
            </a:r>
            <a:r>
              <a:rPr lang="hr-HR" sz="2600" dirty="0"/>
              <a:t> </a:t>
            </a:r>
            <a:r>
              <a:rPr lang="hr-HR" sz="2600" dirty="0" err="1"/>
              <a:t>also</a:t>
            </a:r>
            <a:r>
              <a:rPr lang="hr-HR" sz="2600" dirty="0"/>
              <a:t> live </a:t>
            </a:r>
            <a:r>
              <a:rPr lang="hr-HR" sz="2600" dirty="0" err="1"/>
              <a:t>and</a:t>
            </a:r>
            <a:r>
              <a:rPr lang="hr-HR" sz="2600" dirty="0"/>
              <a:t> </a:t>
            </a:r>
            <a:r>
              <a:rPr lang="hr-HR" sz="2600" dirty="0" err="1"/>
              <a:t>sleep</a:t>
            </a:r>
            <a:r>
              <a:rPr lang="hr-HR" sz="2600" dirty="0"/>
              <a:t>. (</a:t>
            </a:r>
            <a:r>
              <a:rPr lang="hr-HR" sz="2600" i="1" dirty="0"/>
              <a:t>internat</a:t>
            </a:r>
            <a:r>
              <a:rPr lang="hr-HR" sz="2600" dirty="0" smtClean="0"/>
              <a:t>)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2338847" y="2505583"/>
            <a:ext cx="2171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/>
              <a:t>k</a:t>
            </a:r>
            <a:r>
              <a:rPr lang="hr-HR" sz="2600" i="1" dirty="0" smtClean="0"/>
              <a:t>revet na kat</a:t>
            </a:r>
            <a:endParaRPr lang="hr-HR" sz="2600" i="1" dirty="0"/>
          </a:p>
          <a:p>
            <a:endParaRPr lang="hr-HR" dirty="0"/>
          </a:p>
        </p:txBody>
      </p:sp>
      <p:sp>
        <p:nvSpPr>
          <p:cNvPr id="10" name="TextBox 9"/>
          <p:cNvSpPr txBox="1"/>
          <p:nvPr/>
        </p:nvSpPr>
        <p:spPr>
          <a:xfrm>
            <a:off x="3053222" y="3115821"/>
            <a:ext cx="8186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/>
              <a:t>school</a:t>
            </a:r>
            <a:r>
              <a:rPr lang="hr-HR" sz="2600" dirty="0"/>
              <a:t> for </a:t>
            </a:r>
            <a:r>
              <a:rPr lang="hr-HR" sz="2600" dirty="0" err="1"/>
              <a:t>boys</a:t>
            </a:r>
            <a:r>
              <a:rPr lang="hr-HR" sz="2600" dirty="0"/>
              <a:t> </a:t>
            </a:r>
            <a:r>
              <a:rPr lang="hr-HR" sz="2600" dirty="0" err="1"/>
              <a:t>only</a:t>
            </a:r>
            <a:r>
              <a:rPr lang="hr-HR" sz="2600" dirty="0"/>
              <a:t> (</a:t>
            </a:r>
            <a:r>
              <a:rPr lang="hr-HR" sz="2600" i="1" dirty="0"/>
              <a:t>škola koju pohađaju isključivo dječaci</a:t>
            </a:r>
            <a:r>
              <a:rPr lang="hr-HR" sz="2600" dirty="0"/>
              <a:t>)</a:t>
            </a:r>
          </a:p>
          <a:p>
            <a:endParaRPr lang="hr-HR" dirty="0"/>
          </a:p>
        </p:txBody>
      </p:sp>
      <p:sp>
        <p:nvSpPr>
          <p:cNvPr id="11" name="Rectangle 10"/>
          <p:cNvSpPr/>
          <p:nvPr/>
        </p:nvSpPr>
        <p:spPr>
          <a:xfrm>
            <a:off x="2718381" y="3570047"/>
            <a:ext cx="1412631" cy="630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i="1" dirty="0" smtClean="0"/>
              <a:t>prizemlje</a:t>
            </a:r>
            <a:endParaRPr lang="hr-HR" sz="26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38783" y="4292939"/>
            <a:ext cx="31718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/>
              <a:t>m</a:t>
            </a:r>
            <a:r>
              <a:rPr lang="hr-HR" sz="2600" i="1" dirty="0" smtClean="0"/>
              <a:t>edicinska sestra</a:t>
            </a:r>
            <a:endParaRPr lang="hr-HR" sz="2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714625" y="4903177"/>
            <a:ext cx="5915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/>
              <a:t>osoba koja dijeli sobu s tobom, cimer/</a:t>
            </a:r>
            <a:r>
              <a:rPr lang="hr-HR" sz="2600" i="1" dirty="0" err="1"/>
              <a:t>ica</a:t>
            </a:r>
            <a:r>
              <a:rPr lang="hr-HR" sz="2600" i="1" dirty="0"/>
              <a:t> </a:t>
            </a:r>
          </a:p>
          <a:p>
            <a:endParaRPr lang="hr-HR" dirty="0"/>
          </a:p>
        </p:txBody>
      </p:sp>
      <p:sp>
        <p:nvSpPr>
          <p:cNvPr id="16" name="Rectangle 15"/>
          <p:cNvSpPr/>
          <p:nvPr/>
        </p:nvSpPr>
        <p:spPr>
          <a:xfrm>
            <a:off x="3053222" y="5326369"/>
            <a:ext cx="230704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i="1" dirty="0"/>
              <a:t>z</a:t>
            </a:r>
            <a:r>
              <a:rPr lang="hr-HR" sz="2600" i="1" dirty="0" smtClean="0"/>
              <a:t>ajednička soba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115767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894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6475" y="542925"/>
            <a:ext cx="55292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29.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2925"/>
            <a:ext cx="6859635" cy="59799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00876" y="1628775"/>
            <a:ext cx="495776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Read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text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circle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correct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(a, b </a:t>
            </a:r>
            <a:r>
              <a:rPr lang="hr-HR" sz="2600" dirty="0" err="1" smtClean="0"/>
              <a:t>or</a:t>
            </a:r>
            <a:r>
              <a:rPr lang="hr-HR" sz="2600" dirty="0" smtClean="0"/>
              <a:t> c).</a:t>
            </a:r>
          </a:p>
          <a:p>
            <a:r>
              <a:rPr lang="hr-HR" sz="2600" i="1" dirty="0" smtClean="0"/>
              <a:t>Pročitaj tekst i odaberi točan odgovor (a, b ili c).</a:t>
            </a:r>
            <a:endParaRPr lang="hr-HR" sz="2600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089" y="1799927"/>
            <a:ext cx="7111240" cy="3043238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700338" y="4371974"/>
            <a:ext cx="428626" cy="3857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0285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1124296"/>
            <a:ext cx="10610370" cy="57337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157163"/>
            <a:ext cx="9529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write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correct</a:t>
            </a:r>
            <a:r>
              <a:rPr lang="hr-HR" sz="2400" dirty="0" smtClean="0"/>
              <a:t> </a:t>
            </a:r>
            <a:r>
              <a:rPr lang="hr-HR" sz="2400" dirty="0" err="1" smtClean="0"/>
              <a:t>heading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Pročitaj ponovno tekst i napiši točan podnaslov.</a:t>
            </a:r>
            <a:endParaRPr lang="hr-H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458" y="15448"/>
            <a:ext cx="4133850" cy="1238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00151" y="1061978"/>
            <a:ext cx="3257550" cy="38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err="1" smtClean="0">
                <a:solidFill>
                  <a:srgbClr val="FF9900"/>
                </a:solidFill>
              </a:rPr>
              <a:t>WHERE</a:t>
            </a:r>
            <a:r>
              <a:rPr lang="hr-HR" b="1" dirty="0" smtClean="0">
                <a:solidFill>
                  <a:srgbClr val="FF9900"/>
                </a:solidFill>
              </a:rPr>
              <a:t> I LIVE?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0151" y="3768269"/>
            <a:ext cx="3257550" cy="38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err="1" smtClean="0">
                <a:solidFill>
                  <a:srgbClr val="FF9900"/>
                </a:solidFill>
              </a:rPr>
              <a:t>OUR</a:t>
            </a:r>
            <a:r>
              <a:rPr lang="hr-HR" b="1" dirty="0" smtClean="0">
                <a:solidFill>
                  <a:srgbClr val="FF9900"/>
                </a:solidFill>
              </a:rPr>
              <a:t> </a:t>
            </a:r>
            <a:r>
              <a:rPr lang="hr-HR" b="1" dirty="0" err="1" smtClean="0">
                <a:solidFill>
                  <a:srgbClr val="FF9900"/>
                </a:solidFill>
              </a:rPr>
              <a:t>HOUSE</a:t>
            </a:r>
            <a:endParaRPr lang="hr-HR" b="1" dirty="0">
              <a:solidFill>
                <a:srgbClr val="FF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1763" y="3768269"/>
            <a:ext cx="3257550" cy="38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err="1" smtClean="0">
                <a:solidFill>
                  <a:srgbClr val="FF9900"/>
                </a:solidFill>
              </a:rPr>
              <a:t>THE</a:t>
            </a:r>
            <a:r>
              <a:rPr lang="hr-HR" b="1" dirty="0" smtClean="0">
                <a:solidFill>
                  <a:srgbClr val="FF9900"/>
                </a:solidFill>
              </a:rPr>
              <a:t> </a:t>
            </a:r>
            <a:r>
              <a:rPr lang="hr-HR" b="1" dirty="0" err="1" smtClean="0">
                <a:solidFill>
                  <a:srgbClr val="FF9900"/>
                </a:solidFill>
              </a:rPr>
              <a:t>ROOMS</a:t>
            </a:r>
            <a:r>
              <a:rPr lang="hr-HR" b="1" dirty="0" smtClean="0">
                <a:solidFill>
                  <a:srgbClr val="FF9900"/>
                </a:solidFill>
              </a:rPr>
              <a:t> </a:t>
            </a:r>
            <a:r>
              <a:rPr lang="hr-HR" b="1" dirty="0" err="1" smtClean="0">
                <a:solidFill>
                  <a:srgbClr val="FF9900"/>
                </a:solidFill>
              </a:rPr>
              <a:t>WE</a:t>
            </a:r>
            <a:r>
              <a:rPr lang="hr-HR" b="1" dirty="0" smtClean="0">
                <a:solidFill>
                  <a:srgbClr val="FF9900"/>
                </a:solidFill>
              </a:rPr>
              <a:t> </a:t>
            </a:r>
            <a:r>
              <a:rPr lang="hr-HR" b="1" dirty="0" err="1" smtClean="0">
                <a:solidFill>
                  <a:srgbClr val="FF9900"/>
                </a:solidFill>
              </a:rPr>
              <a:t>SHARE</a:t>
            </a:r>
            <a:endParaRPr lang="hr-HR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7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8" y="1476970"/>
            <a:ext cx="6013882" cy="29051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7264" y="1404401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9900"/>
                </a:solidFill>
              </a:rPr>
              <a:t>WHERE</a:t>
            </a:r>
            <a:r>
              <a:rPr lang="hr-HR" sz="2400" b="1" dirty="0" smtClean="0">
                <a:solidFill>
                  <a:srgbClr val="FF9900"/>
                </a:solidFill>
              </a:rPr>
              <a:t> I LIVE?</a:t>
            </a:r>
            <a:endParaRPr lang="hr-HR" sz="2400" b="1" dirty="0">
              <a:solidFill>
                <a:srgbClr val="FF99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2263" y="611862"/>
            <a:ext cx="4786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6672263" y="1404401"/>
            <a:ext cx="4786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Where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Harry’s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Gdje se nalazi </a:t>
            </a:r>
            <a:r>
              <a:rPr lang="hr-HR" sz="2600" i="1" dirty="0" err="1" smtClean="0"/>
              <a:t>Harryjeva</a:t>
            </a:r>
            <a:r>
              <a:rPr lang="hr-HR" sz="2600" i="1" dirty="0" smtClean="0"/>
              <a:t> škola?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672263" y="2396966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Who </a:t>
            </a:r>
            <a:r>
              <a:rPr lang="hr-HR" sz="2600" dirty="0" err="1" smtClean="0"/>
              <a:t>lives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him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mates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Tko živi s njim i njegovim prijateljima?</a:t>
            </a:r>
            <a:endParaRPr lang="hr-HR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672263" y="3389531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home </a:t>
            </a:r>
            <a:r>
              <a:rPr lang="hr-HR" sz="2600" dirty="0" err="1" smtClean="0"/>
              <a:t>near</a:t>
            </a:r>
            <a:r>
              <a:rPr lang="hr-HR" sz="2600" dirty="0" smtClean="0"/>
              <a:t>?</a:t>
            </a:r>
            <a:br>
              <a:rPr lang="hr-HR" sz="2600" dirty="0" smtClean="0"/>
            </a:br>
            <a:r>
              <a:rPr lang="hr-HR" sz="2600" i="1" dirty="0" smtClean="0"/>
              <a:t>Nalazi li se njegova kuća blizu škole?</a:t>
            </a:r>
            <a:endParaRPr lang="hr-HR" sz="2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672263" y="4382096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Are </a:t>
            </a:r>
            <a:r>
              <a:rPr lang="hr-HR" sz="2600" dirty="0" err="1" smtClean="0"/>
              <a:t>there</a:t>
            </a:r>
            <a:r>
              <a:rPr lang="hr-HR" sz="2600" dirty="0" smtClean="0"/>
              <a:t> </a:t>
            </a:r>
            <a:r>
              <a:rPr lang="hr-HR" sz="2600" dirty="0" err="1" smtClean="0"/>
              <a:t>girls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 </a:t>
            </a:r>
            <a:r>
              <a:rPr lang="hr-HR" sz="2600" i="1" dirty="0" smtClean="0"/>
              <a:t>Pohađaju li djevojčice njegovu školu?</a:t>
            </a:r>
            <a:endParaRPr lang="hr-HR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6672262" y="5441990"/>
            <a:ext cx="551973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about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boarding</a:t>
            </a:r>
            <a:r>
              <a:rPr lang="hr-HR" sz="2600" dirty="0" smtClean="0"/>
              <a:t> </a:t>
            </a:r>
            <a:r>
              <a:rPr lang="hr-HR" sz="2600" dirty="0" err="1" smtClean="0"/>
              <a:t>house</a:t>
            </a:r>
            <a:r>
              <a:rPr lang="hr-HR" sz="2600" dirty="0" smtClean="0"/>
              <a:t>? </a:t>
            </a:r>
            <a:r>
              <a:rPr lang="hr-HR" sz="2600" i="1" dirty="0"/>
              <a:t/>
            </a:r>
            <a:br>
              <a:rPr lang="hr-HR" sz="2600" i="1" dirty="0"/>
            </a:br>
            <a:r>
              <a:rPr lang="hr-HR" sz="2600" i="1" dirty="0" smtClean="0"/>
              <a:t>Žive li djevojčice u njihovom (učeničkom) domu?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45054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34200" y="726162"/>
            <a:ext cx="4786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6934200" y="1581581"/>
            <a:ext cx="4786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Who </a:t>
            </a:r>
            <a:r>
              <a:rPr lang="hr-HR" sz="2600" dirty="0" err="1" smtClean="0"/>
              <a:t>visits</a:t>
            </a:r>
            <a:r>
              <a:rPr lang="hr-HR" sz="2600" dirty="0" smtClean="0"/>
              <a:t> </a:t>
            </a:r>
            <a:r>
              <a:rPr lang="hr-HR" sz="2600" dirty="0" err="1" smtClean="0"/>
              <a:t>them</a:t>
            </a:r>
            <a:r>
              <a:rPr lang="hr-HR" sz="2600" dirty="0" smtClean="0"/>
              <a:t> </a:t>
            </a:r>
            <a:r>
              <a:rPr lang="hr-HR" sz="2600" dirty="0" err="1" smtClean="0"/>
              <a:t>every</a:t>
            </a:r>
            <a:r>
              <a:rPr lang="hr-HR" sz="2600" dirty="0" smtClean="0"/>
              <a:t> </a:t>
            </a:r>
            <a:r>
              <a:rPr lang="hr-HR" sz="2600" dirty="0" err="1" smtClean="0"/>
              <a:t>day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Tko ih posjećuje svaki dan?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934200" y="2951410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How </a:t>
            </a:r>
            <a:r>
              <a:rPr lang="hr-HR" sz="2600" dirty="0" err="1" smtClean="0"/>
              <a:t>many</a:t>
            </a:r>
            <a:r>
              <a:rPr lang="hr-HR" sz="2600" dirty="0" smtClean="0"/>
              <a:t> </a:t>
            </a:r>
            <a:r>
              <a:rPr lang="hr-HR" sz="2600" dirty="0" err="1" smtClean="0"/>
              <a:t>floors</a:t>
            </a:r>
            <a:r>
              <a:rPr lang="hr-HR" sz="2600" dirty="0" smtClean="0"/>
              <a:t> are </a:t>
            </a:r>
            <a:r>
              <a:rPr lang="hr-HR" sz="2600" dirty="0" err="1" smtClean="0"/>
              <a:t>there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Koliko katova ima smještaj?</a:t>
            </a:r>
            <a:endParaRPr lang="hr-HR" sz="26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0738"/>
            <a:ext cx="6546624" cy="26613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42965" y="1604455"/>
            <a:ext cx="32575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err="1" smtClean="0">
                <a:solidFill>
                  <a:srgbClr val="FF9900"/>
                </a:solidFill>
              </a:rPr>
              <a:t>OUR</a:t>
            </a:r>
            <a:r>
              <a:rPr lang="hr-HR" sz="2600" b="1" dirty="0" smtClean="0">
                <a:solidFill>
                  <a:srgbClr val="FF9900"/>
                </a:solidFill>
              </a:rPr>
              <a:t> </a:t>
            </a:r>
            <a:r>
              <a:rPr lang="hr-HR" sz="2600" b="1" dirty="0" err="1" smtClean="0">
                <a:solidFill>
                  <a:srgbClr val="FF9900"/>
                </a:solidFill>
              </a:rPr>
              <a:t>HOUSE</a:t>
            </a:r>
            <a:endParaRPr lang="hr-HR" sz="26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5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72263" y="611862"/>
            <a:ext cx="4786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6672263" y="2059989"/>
            <a:ext cx="4786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What’s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roommate’s</a:t>
            </a:r>
            <a:r>
              <a:rPr lang="hr-HR" sz="2600" dirty="0" smtClean="0"/>
              <a:t> </a:t>
            </a:r>
            <a:r>
              <a:rPr lang="hr-HR" sz="2600" dirty="0" err="1" smtClean="0"/>
              <a:t>name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Kako se zove njegov cimer?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672263" y="3279918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Where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he </a:t>
            </a:r>
            <a:r>
              <a:rPr lang="hr-HR" sz="2600" dirty="0" err="1" smtClean="0"/>
              <a:t>from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Odakle je on?</a:t>
            </a:r>
            <a:endParaRPr lang="hr-HR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672263" y="4499847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Where</a:t>
            </a:r>
            <a:r>
              <a:rPr lang="hr-HR" sz="2600" dirty="0" smtClean="0"/>
              <a:t> do </a:t>
            </a:r>
            <a:r>
              <a:rPr lang="hr-HR" sz="2600" dirty="0" err="1" smtClean="0"/>
              <a:t>they</a:t>
            </a:r>
            <a:r>
              <a:rPr lang="hr-HR" sz="2600" dirty="0" smtClean="0"/>
              <a:t> do </a:t>
            </a:r>
            <a:r>
              <a:rPr lang="hr-HR" sz="2600" dirty="0" err="1" smtClean="0"/>
              <a:t>their</a:t>
            </a:r>
            <a:r>
              <a:rPr lang="hr-HR" sz="2600" dirty="0" smtClean="0"/>
              <a:t> </a:t>
            </a:r>
            <a:r>
              <a:rPr lang="hr-HR" sz="2600" dirty="0" err="1" smtClean="0"/>
              <a:t>homework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Gdje pišu zadaću?</a:t>
            </a:r>
            <a:endParaRPr lang="hr-HR" sz="26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4851"/>
            <a:ext cx="6147383" cy="38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0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</TotalTime>
  <Words>876</Words>
  <Application>Microsoft Office PowerPoint</Application>
  <PresentationFormat>Widescreen</PresentationFormat>
  <Paragraphs>125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UNIT 2: Home is where              heart 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155</cp:revision>
  <dcterms:created xsi:type="dcterms:W3CDTF">2020-09-19T11:02:00Z</dcterms:created>
  <dcterms:modified xsi:type="dcterms:W3CDTF">2020-11-08T12:32:32Z</dcterms:modified>
</cp:coreProperties>
</file>